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Montserrat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font" Target="fonts/Montserrat-bold.fntdata"/><Relationship Id="rId10" Type="http://schemas.openxmlformats.org/officeDocument/2006/relationships/slide" Target="slides/slide5.xml"/><Relationship Id="rId21" Type="http://schemas.openxmlformats.org/officeDocument/2006/relationships/font" Target="fonts/Montserrat-regular.fntdata"/><Relationship Id="rId13" Type="http://schemas.openxmlformats.org/officeDocument/2006/relationships/slide" Target="slides/slide8.xml"/><Relationship Id="rId24" Type="http://schemas.openxmlformats.org/officeDocument/2006/relationships/font" Target="fonts/Montserrat-boldItalic.fntdata"/><Relationship Id="rId12" Type="http://schemas.openxmlformats.org/officeDocument/2006/relationships/slide" Target="slides/slide7.xml"/><Relationship Id="rId23" Type="http://schemas.openxmlformats.org/officeDocument/2006/relationships/font" Target="fonts/Montserrat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35604d871c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135604d871c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35604d871c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35604d871c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35604d871c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35604d871c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35604d871c_2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35604d871c_2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35604d871c_2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135604d871c_2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3575e45d03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13575e45d03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98334887b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598334887b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35604d871c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35604d871c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598334887b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598334887b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1357620b497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1357620b497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35604d871c_3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35604d871c_3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357620b497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357620b497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357620b497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357620b497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3575e45d03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3575e45d03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241200" y="289475"/>
            <a:ext cx="8661600" cy="237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Montserrat"/>
                <a:ea typeface="Montserrat"/>
                <a:cs typeface="Montserrat"/>
                <a:sym typeface="Montserrat"/>
              </a:rPr>
              <a:t>Групповой проект на тему:</a:t>
            </a:r>
            <a:endParaRPr sz="2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latin typeface="Montserrat"/>
                <a:ea typeface="Montserrat"/>
                <a:cs typeface="Montserrat"/>
                <a:sym typeface="Montserrat"/>
              </a:rPr>
              <a:t>“</a:t>
            </a:r>
            <a:r>
              <a:rPr b="1" lang="en" sz="3000">
                <a:latin typeface="Montserrat"/>
                <a:ea typeface="Montserrat"/>
                <a:cs typeface="Montserrat"/>
                <a:sym typeface="Montserrat"/>
              </a:rPr>
              <a:t>Автоматизация работы с документами: извлечение сущностей и фактов из сообщений о раскрытии”</a:t>
            </a:r>
            <a:endParaRPr b="1" sz="3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5983950" y="3496250"/>
            <a:ext cx="29337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1C232"/>
                </a:solidFill>
                <a:latin typeface="Montserrat"/>
                <a:ea typeface="Montserrat"/>
                <a:cs typeface="Montserrat"/>
                <a:sym typeface="Montserrat"/>
              </a:rPr>
              <a:t>Работу выполнили :</a:t>
            </a: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    </a:t>
            </a:r>
            <a:endParaRPr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Митченко Анастасия</a:t>
            </a:r>
            <a:endParaRPr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Неминская Софья</a:t>
            </a:r>
            <a:endParaRPr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Уали Акжан</a:t>
            </a:r>
            <a:endParaRPr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256050" y="3496250"/>
            <a:ext cx="30000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F1C232"/>
                </a:solidFill>
                <a:latin typeface="Montserrat"/>
                <a:ea typeface="Montserrat"/>
                <a:cs typeface="Montserrat"/>
                <a:sym typeface="Montserrat"/>
              </a:rPr>
              <a:t>Руководитель:  </a:t>
            </a:r>
            <a:endParaRPr sz="1700">
              <a:solidFill>
                <a:srgbClr val="F1C23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Дудников Константин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Обзор аналогичных сервисов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0" name="Google Shape;130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D745"/>
              </a:buClr>
              <a:buSzPts val="1800"/>
              <a:buFont typeface="Montserrat"/>
              <a:buChar char="➔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Инструменты разметки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FFD745"/>
              </a:buClr>
              <a:buSzPts val="1600"/>
              <a:buFont typeface="Montserrat"/>
              <a:buChar char="◆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Label Studio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FFD745"/>
              </a:buClr>
              <a:buSzPts val="1600"/>
              <a:buFont typeface="Montserrat"/>
              <a:buChar char="◆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Doccano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FFD745"/>
              </a:buClr>
              <a:buSzPts val="1600"/>
              <a:buFont typeface="Montserrat"/>
              <a:buChar char="◆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NLab Marker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FFD745"/>
              </a:buClr>
              <a:buSzPts val="1800"/>
              <a:buFont typeface="Montserrat"/>
              <a:buChar char="➔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Предобученные модели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FFD745"/>
              </a:buClr>
              <a:buSzPts val="1600"/>
              <a:buFont typeface="Montserrat"/>
              <a:buChar char="◆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XLNet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FFD745"/>
              </a:buClr>
              <a:buSzPts val="1600"/>
              <a:buFont typeface="Montserrat"/>
              <a:buChar char="◆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DeepPavlov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FFD745"/>
              </a:buClr>
              <a:buSzPts val="1600"/>
              <a:buFont typeface="Montserrat"/>
              <a:buChar char="◆"/>
            </a:pPr>
            <a:r>
              <a:rPr lang="en"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SlovNet</a:t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1" name="Google Shape;13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99450" y="1017725"/>
            <a:ext cx="3931200" cy="2147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2"/>
          <p:cNvPicPr preferRelativeResize="0"/>
          <p:nvPr/>
        </p:nvPicPr>
        <p:blipFill rotWithShape="1">
          <a:blip r:embed="rId4">
            <a:alphaModFix/>
          </a:blip>
          <a:srcRect b="50052" l="0" r="0" t="0"/>
          <a:stretch/>
        </p:blipFill>
        <p:spPr>
          <a:xfrm>
            <a:off x="4572000" y="3164950"/>
            <a:ext cx="4058650" cy="189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Подход на правилах</a:t>
            </a:r>
            <a:endParaRPr/>
          </a:p>
        </p:txBody>
      </p:sp>
      <p:sp>
        <p:nvSpPr>
          <p:cNvPr id="138" name="Google Shape;138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</a:rPr>
              <a:t>Библиотеки </a:t>
            </a:r>
            <a:endParaRPr sz="2100">
              <a:solidFill>
                <a:schemeClr val="dk1"/>
              </a:solidFill>
            </a:endParaRPr>
          </a:p>
          <a:p>
            <a:pPr indent="-361950" lvl="0" marL="457200" rtl="0" algn="l">
              <a:spcBef>
                <a:spcPts val="1600"/>
              </a:spcBef>
              <a:spcAft>
                <a:spcPts val="0"/>
              </a:spcAft>
              <a:buClr>
                <a:srgbClr val="FFD745"/>
              </a:buClr>
              <a:buSzPts val="2100"/>
              <a:buChar char="❖"/>
            </a:pPr>
            <a:r>
              <a:rPr lang="en" sz="2100">
                <a:solidFill>
                  <a:schemeClr val="dk1"/>
                </a:solidFill>
              </a:rPr>
              <a:t>SpaCy</a:t>
            </a:r>
            <a:endParaRPr sz="2100">
              <a:solidFill>
                <a:schemeClr val="dk1"/>
              </a:solidFill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FFD745"/>
              </a:buClr>
              <a:buSzPts val="2100"/>
              <a:buChar char="❖"/>
            </a:pPr>
            <a:r>
              <a:rPr lang="en" sz="2100">
                <a:solidFill>
                  <a:schemeClr val="dk1"/>
                </a:solidFill>
              </a:rPr>
              <a:t>Tomita parser</a:t>
            </a:r>
            <a:endParaRPr sz="2100">
              <a:solidFill>
                <a:schemeClr val="dk1"/>
              </a:solidFill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FFD745"/>
              </a:buClr>
              <a:buSzPts val="2100"/>
              <a:buChar char="❖"/>
            </a:pPr>
            <a:r>
              <a:rPr lang="en" sz="2100">
                <a:solidFill>
                  <a:schemeClr val="dk1"/>
                </a:solidFill>
              </a:rPr>
              <a:t>Yargy-parser</a:t>
            </a:r>
            <a:endParaRPr sz="2100">
              <a:solidFill>
                <a:schemeClr val="dk1"/>
              </a:solidFill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FFD745"/>
              </a:buClr>
              <a:buSzPts val="2100"/>
              <a:buChar char="❖"/>
            </a:pPr>
            <a:r>
              <a:rPr lang="en" sz="2100">
                <a:solidFill>
                  <a:schemeClr val="dk1"/>
                </a:solidFill>
              </a:rPr>
              <a:t>модуль re</a:t>
            </a:r>
            <a:endParaRPr sz="21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39" name="Google Shape;13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4450" y="2126150"/>
            <a:ext cx="3875751" cy="216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Подход на правилах</a:t>
            </a:r>
            <a:endParaRPr/>
          </a:p>
        </p:txBody>
      </p:sp>
      <p:sp>
        <p:nvSpPr>
          <p:cNvPr id="145" name="Google Shape;145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Преимущества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FFD745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Расширяемость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D745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Легко интерпретировать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D745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Легко тестировать решение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Недостатки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FFD745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Создание правил трудоемко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46" name="Google Shape;14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99300" y="1338725"/>
            <a:ext cx="4983101" cy="295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Итог</a:t>
            </a:r>
            <a:endParaRPr/>
          </a:p>
        </p:txBody>
      </p:sp>
      <p:sp>
        <p:nvSpPr>
          <p:cNvPr id="152" name="Google Shape;152;p25"/>
          <p:cNvSpPr txBox="1"/>
          <p:nvPr>
            <p:ph idx="1" type="body"/>
          </p:nvPr>
        </p:nvSpPr>
        <p:spPr>
          <a:xfrm>
            <a:off x="311700" y="1563400"/>
            <a:ext cx="5582700" cy="26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Анализ существующих решений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Создание собственного программного кода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Аналитика более </a:t>
            </a:r>
            <a:r>
              <a:rPr b="1" lang="en">
                <a:solidFill>
                  <a:srgbClr val="F1C232"/>
                </a:solidFill>
              </a:rPr>
              <a:t>300</a:t>
            </a:r>
            <a:r>
              <a:rPr lang="en">
                <a:solidFill>
                  <a:schemeClr val="dk1"/>
                </a:solidFill>
              </a:rPr>
              <a:t> сообщений о раскрытии 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53" name="Google Shape;153;p25"/>
          <p:cNvSpPr/>
          <p:nvPr/>
        </p:nvSpPr>
        <p:spPr>
          <a:xfrm>
            <a:off x="311700" y="1657425"/>
            <a:ext cx="423000" cy="256200"/>
          </a:xfrm>
          <a:prstGeom prst="chevron">
            <a:avLst>
              <a:gd fmla="val 50000" name="adj"/>
            </a:avLst>
          </a:prstGeom>
          <a:solidFill>
            <a:srgbClr val="FFD74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5"/>
          <p:cNvSpPr/>
          <p:nvPr/>
        </p:nvSpPr>
        <p:spPr>
          <a:xfrm>
            <a:off x="311700" y="2702500"/>
            <a:ext cx="423000" cy="256200"/>
          </a:xfrm>
          <a:prstGeom prst="chevron">
            <a:avLst>
              <a:gd fmla="val 50000" name="adj"/>
            </a:avLst>
          </a:prstGeom>
          <a:solidFill>
            <a:srgbClr val="FFD74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5"/>
          <p:cNvSpPr/>
          <p:nvPr/>
        </p:nvSpPr>
        <p:spPr>
          <a:xfrm>
            <a:off x="311700" y="3747575"/>
            <a:ext cx="423000" cy="256200"/>
          </a:xfrm>
          <a:prstGeom prst="chevron">
            <a:avLst>
              <a:gd fmla="val 50000" name="adj"/>
            </a:avLst>
          </a:prstGeom>
          <a:solidFill>
            <a:srgbClr val="FFD74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6" name="Google Shape;15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87500" y="1221100"/>
            <a:ext cx="2944800" cy="294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Направления развития</a:t>
            </a:r>
            <a:endParaRPr/>
          </a:p>
        </p:txBody>
      </p:sp>
      <p:sp>
        <p:nvSpPr>
          <p:cNvPr id="162" name="Google Shape;162;p26"/>
          <p:cNvSpPr txBox="1"/>
          <p:nvPr>
            <p:ph idx="1" type="body"/>
          </p:nvPr>
        </p:nvSpPr>
        <p:spPr>
          <a:xfrm>
            <a:off x="311700" y="1563400"/>
            <a:ext cx="5582700" cy="26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Оптимизация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Онлайн сервис, приложение, бот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Клиенты и выгода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63" name="Google Shape;163;p26"/>
          <p:cNvSpPr/>
          <p:nvPr/>
        </p:nvSpPr>
        <p:spPr>
          <a:xfrm>
            <a:off x="311700" y="1657425"/>
            <a:ext cx="423000" cy="256200"/>
          </a:xfrm>
          <a:prstGeom prst="chevron">
            <a:avLst>
              <a:gd fmla="val 50000" name="adj"/>
            </a:avLst>
          </a:prstGeom>
          <a:solidFill>
            <a:srgbClr val="FFD74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26"/>
          <p:cNvSpPr/>
          <p:nvPr/>
        </p:nvSpPr>
        <p:spPr>
          <a:xfrm>
            <a:off x="311700" y="2702500"/>
            <a:ext cx="423000" cy="256200"/>
          </a:xfrm>
          <a:prstGeom prst="chevron">
            <a:avLst>
              <a:gd fmla="val 50000" name="adj"/>
            </a:avLst>
          </a:prstGeom>
          <a:solidFill>
            <a:srgbClr val="FFD74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26"/>
          <p:cNvSpPr/>
          <p:nvPr/>
        </p:nvSpPr>
        <p:spPr>
          <a:xfrm>
            <a:off x="311700" y="3747575"/>
            <a:ext cx="423000" cy="256200"/>
          </a:xfrm>
          <a:prstGeom prst="chevron">
            <a:avLst>
              <a:gd fmla="val 50000" name="adj"/>
            </a:avLst>
          </a:prstGeom>
          <a:solidFill>
            <a:srgbClr val="FFD74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6" name="Google Shape;16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18520" y="1529350"/>
            <a:ext cx="3363805" cy="2602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2" name="Google Shape;172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73" name="Google Shape;17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6351" y="608800"/>
            <a:ext cx="4683001" cy="4370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294150"/>
            <a:ext cx="5351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Текстовая аналитика?</a:t>
            </a:r>
            <a:endParaRPr b="1" sz="2400">
              <a:solidFill>
                <a:srgbClr val="F1C23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Извлечение фактов и сущностей из сообщений о раскрытии?</a:t>
            </a:r>
            <a:endParaRPr b="1" sz="2400">
              <a:solidFill>
                <a:srgbClr val="F1C23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Автоматизация работы с такими документами?</a:t>
            </a:r>
            <a:endParaRPr b="1" sz="2300">
              <a:solidFill>
                <a:srgbClr val="F1C23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Зачем нам…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00000" y="504150"/>
            <a:ext cx="2550426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450025"/>
            <a:ext cx="5351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Разработать программный код</a:t>
            </a:r>
            <a:endParaRPr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Извлечь сущности и факты из сообщений о раскрытии</a:t>
            </a:r>
            <a:endParaRPr b="1" sz="2400">
              <a:solidFill>
                <a:srgbClr val="F1C23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Количество файлов: </a:t>
            </a:r>
            <a:r>
              <a:rPr b="1" lang="en" sz="2400">
                <a:solidFill>
                  <a:srgbClr val="F1C232"/>
                </a:solidFill>
                <a:latin typeface="Montserrat"/>
                <a:ea typeface="Montserrat"/>
                <a:cs typeface="Montserrat"/>
                <a:sym typeface="Montserrat"/>
              </a:rPr>
              <a:t>&gt;300</a:t>
            </a:r>
            <a:endParaRPr b="1" sz="2300">
              <a:solidFill>
                <a:srgbClr val="F1C23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Постановка задачи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15800" y="1170125"/>
            <a:ext cx="3175800" cy="211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56250" y="3002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Ход работы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6" name="Google Shape;76;p16"/>
          <p:cNvSpPr/>
          <p:nvPr/>
        </p:nvSpPr>
        <p:spPr>
          <a:xfrm>
            <a:off x="490225" y="1210725"/>
            <a:ext cx="7436400" cy="798600"/>
          </a:xfrm>
          <a:prstGeom prst="chevron">
            <a:avLst>
              <a:gd fmla="val 50000" name="adj"/>
            </a:avLst>
          </a:prstGeom>
          <a:solidFill>
            <a:srgbClr val="FFD74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" sz="1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Сбор данных  с сайта e-disclosure.ru  в формате .html страниц</a:t>
            </a:r>
            <a:endParaRPr b="1" i="0" sz="300" u="none" cap="none" strike="noStrike">
              <a:solidFill>
                <a:schemeClr val="lt1"/>
              </a:solidFill>
            </a:endParaRPr>
          </a:p>
        </p:txBody>
      </p:sp>
      <p:sp>
        <p:nvSpPr>
          <p:cNvPr id="77" name="Google Shape;77;p16"/>
          <p:cNvSpPr/>
          <p:nvPr/>
        </p:nvSpPr>
        <p:spPr>
          <a:xfrm>
            <a:off x="490225" y="2445963"/>
            <a:ext cx="7436400" cy="798600"/>
          </a:xfrm>
          <a:prstGeom prst="chevron">
            <a:avLst>
              <a:gd fmla="val 50000" name="adj"/>
            </a:avLst>
          </a:prstGeom>
          <a:solidFill>
            <a:srgbClr val="FFD74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" sz="1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Инструмент по извлечению текста решения из </a:t>
            </a:r>
            <a:r>
              <a:rPr b="1" lang="en" sz="1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.html страниц</a:t>
            </a:r>
            <a:endParaRPr b="1" sz="15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8" name="Google Shape;78;p16"/>
          <p:cNvSpPr/>
          <p:nvPr/>
        </p:nvSpPr>
        <p:spPr>
          <a:xfrm>
            <a:off x="571975" y="3681200"/>
            <a:ext cx="7354800" cy="798600"/>
          </a:xfrm>
          <a:prstGeom prst="chevron">
            <a:avLst>
              <a:gd fmla="val 50000" name="adj"/>
            </a:avLst>
          </a:prstGeom>
          <a:solidFill>
            <a:srgbClr val="FFD74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" sz="1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Извлечение необходимых данных из полученных текстов</a:t>
            </a:r>
            <a:endParaRPr b="1" sz="15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311700" y="2916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Разделение задач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4" name="Google Shape;84;p17"/>
          <p:cNvSpPr txBox="1"/>
          <p:nvPr>
            <p:ph idx="1" type="body"/>
          </p:nvPr>
        </p:nvSpPr>
        <p:spPr>
          <a:xfrm>
            <a:off x="0" y="1032025"/>
            <a:ext cx="8772900" cy="423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D745"/>
              </a:buClr>
              <a:buSzPts val="1700"/>
              <a:buFont typeface="Montserrat"/>
              <a:buChar char="●"/>
            </a:pP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Полное</a:t>
            </a:r>
            <a:r>
              <a:rPr lang="en" sz="1700">
                <a:solidFill>
                  <a:srgbClr val="FFD745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наименование</a:t>
            </a: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эмитента</a:t>
            </a: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                                    Анастасия</a:t>
            </a:r>
            <a:endParaRPr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D745"/>
              </a:buClr>
              <a:buSzPts val="1700"/>
              <a:buFont typeface="Montserrat"/>
              <a:buChar char="●"/>
            </a:pP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</a:t>
            </a: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окращенное </a:t>
            </a: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наименование</a:t>
            </a: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эмитента                        Акжан</a:t>
            </a:r>
            <a:endParaRPr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D745"/>
              </a:buClr>
              <a:buSzPts val="1700"/>
              <a:buFont typeface="Montserrat"/>
              <a:buChar char="●"/>
            </a:pP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Адрес </a:t>
            </a: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эмитента                                                                       Анастасия</a:t>
            </a:r>
            <a:endParaRPr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D745"/>
              </a:buClr>
              <a:buSzPts val="1700"/>
              <a:buFont typeface="Montserrat"/>
              <a:buChar char="●"/>
            </a:pP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ИНН </a:t>
            </a: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эмитента                                                                           Общее</a:t>
            </a:r>
            <a:endParaRPr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D745"/>
              </a:buClr>
              <a:buSzPts val="1700"/>
              <a:buFont typeface="Montserrat"/>
              <a:buChar char="●"/>
            </a:pP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ОГРН </a:t>
            </a: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эмитента                                                                         Акжан</a:t>
            </a:r>
            <a:endParaRPr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D745"/>
              </a:buClr>
              <a:buSzPts val="1700"/>
              <a:buFont typeface="Montserrat"/>
              <a:buChar char="●"/>
            </a:pP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Дата </a:t>
            </a: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собрания</a:t>
            </a: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                                                                   </a:t>
            </a: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Анастасия</a:t>
            </a:r>
            <a:endParaRPr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D745"/>
              </a:buClr>
              <a:buSzPts val="1700"/>
              <a:buFont typeface="Montserrat"/>
              <a:buChar char="●"/>
            </a:pP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Форма</a:t>
            </a: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собрания                                                                     Акжан</a:t>
            </a:r>
            <a:endParaRPr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D745"/>
              </a:buClr>
              <a:buSzPts val="1700"/>
              <a:buFont typeface="Montserrat"/>
              <a:buChar char="●"/>
            </a:pP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Наименование</a:t>
            </a: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аудитора                                                     Софья</a:t>
            </a:r>
            <a:endParaRPr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D745"/>
              </a:buClr>
              <a:buSzPts val="1700"/>
              <a:buFont typeface="Montserrat"/>
              <a:buChar char="●"/>
            </a:pP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ИНН</a:t>
            </a: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аудитора                                                                           Софья</a:t>
            </a:r>
            <a:endParaRPr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D745"/>
              </a:buClr>
              <a:buSzPts val="1700"/>
              <a:buFont typeface="Montserrat"/>
              <a:buChar char="●"/>
            </a:pP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Тип отчетности</a:t>
            </a: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для проверки аудитору                       Акжан</a:t>
            </a:r>
            <a:endParaRPr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D745"/>
              </a:buClr>
              <a:buSzPts val="1700"/>
              <a:buFont typeface="Montserrat"/>
              <a:buChar char="●"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Состав </a:t>
            </a: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совета директоров</a:t>
            </a: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                                                Анастасия</a:t>
            </a:r>
            <a:endParaRPr sz="1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D745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Вопрос о </a:t>
            </a: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</a:t>
            </a: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ыплате дивидендов</a:t>
            </a: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и его </a:t>
            </a:r>
            <a:r>
              <a:rPr b="1"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решение</a:t>
            </a:r>
            <a:r>
              <a:rPr lang="en" sz="1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        Софья</a:t>
            </a:r>
            <a:endParaRPr i="1" sz="1700">
              <a:solidFill>
                <a:schemeClr val="dk1"/>
              </a:solidFill>
            </a:endParaRPr>
          </a:p>
        </p:txBody>
      </p:sp>
      <p:pic>
        <p:nvPicPr>
          <p:cNvPr id="85" name="Google Shape;8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64900" y="135125"/>
            <a:ext cx="1145175" cy="1145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4496151" y="2810899"/>
            <a:ext cx="3462399" cy="13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Использованные библиотеки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2" name="Google Shape;92;p18"/>
          <p:cNvSpPr txBox="1"/>
          <p:nvPr>
            <p:ph idx="1" type="body"/>
          </p:nvPr>
        </p:nvSpPr>
        <p:spPr>
          <a:xfrm>
            <a:off x="378500" y="1241550"/>
            <a:ext cx="7960200" cy="28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Beautiful Soup</a:t>
            </a:r>
            <a:r>
              <a:rPr lang="en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 -  для извлечения текста решений из файлов html</a:t>
            </a:r>
            <a:endParaRPr sz="1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FFD745"/>
                </a:solidFill>
                <a:latin typeface="Montserrat"/>
                <a:ea typeface="Montserrat"/>
                <a:cs typeface="Montserrat"/>
                <a:sym typeface="Montserrat"/>
              </a:rPr>
              <a:t>Re</a:t>
            </a:r>
            <a:r>
              <a:rPr lang="en" sz="1900">
                <a:solidFill>
                  <a:srgbClr val="FFD745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-  для извлечения информации из данных решений</a:t>
            </a:r>
            <a:endParaRPr sz="1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Pandas</a:t>
            </a:r>
            <a:r>
              <a:rPr lang="en" sz="19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 -  для оформления таблицы с заполненной информацией</a:t>
            </a:r>
            <a:endParaRPr sz="19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3" name="Google Shape;93;p18"/>
          <p:cNvSpPr/>
          <p:nvPr/>
        </p:nvSpPr>
        <p:spPr>
          <a:xfrm>
            <a:off x="311700" y="1391675"/>
            <a:ext cx="423000" cy="256200"/>
          </a:xfrm>
          <a:prstGeom prst="chevron">
            <a:avLst>
              <a:gd fmla="val 50000" name="adj"/>
            </a:avLst>
          </a:prstGeom>
          <a:solidFill>
            <a:srgbClr val="FFD74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18"/>
          <p:cNvSpPr/>
          <p:nvPr/>
        </p:nvSpPr>
        <p:spPr>
          <a:xfrm>
            <a:off x="311700" y="3102700"/>
            <a:ext cx="423000" cy="256200"/>
          </a:xfrm>
          <a:prstGeom prst="chevron">
            <a:avLst>
              <a:gd fmla="val 50000" name="adj"/>
            </a:avLst>
          </a:prstGeom>
          <a:solidFill>
            <a:srgbClr val="FFD74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18"/>
          <p:cNvSpPr/>
          <p:nvPr/>
        </p:nvSpPr>
        <p:spPr>
          <a:xfrm>
            <a:off x="311700" y="2443650"/>
            <a:ext cx="423000" cy="256200"/>
          </a:xfrm>
          <a:prstGeom prst="chevron">
            <a:avLst>
              <a:gd fmla="val 50000" name="adj"/>
            </a:avLst>
          </a:prstGeom>
          <a:solidFill>
            <a:srgbClr val="FFD74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6" name="Google Shape;9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77638" y="368662"/>
            <a:ext cx="1515576" cy="102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71550" y="3358900"/>
            <a:ext cx="1727750" cy="172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type="title"/>
          </p:nvPr>
        </p:nvSpPr>
        <p:spPr>
          <a:xfrm>
            <a:off x="311700" y="3893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latin typeface="Montserrat"/>
                <a:ea typeface="Montserrat"/>
                <a:cs typeface="Montserrat"/>
                <a:sym typeface="Montserrat"/>
              </a:rPr>
              <a:t>Модуль Re - Regular Expression</a:t>
            </a:r>
            <a:endParaRPr sz="29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3" name="Google Shape;103;p19"/>
          <p:cNvSpPr txBox="1"/>
          <p:nvPr>
            <p:ph idx="1" type="body"/>
          </p:nvPr>
        </p:nvSpPr>
        <p:spPr>
          <a:xfrm>
            <a:off x="523250" y="1438825"/>
            <a:ext cx="3050400" cy="28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lang="en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   Функции</a:t>
            </a:r>
            <a:endParaRPr b="1" sz="2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FFD745"/>
              </a:buClr>
              <a:buSzPts val="2000"/>
              <a:buFont typeface="Montserrat"/>
              <a:buChar char="➔"/>
            </a:pPr>
            <a:r>
              <a:rPr lang="en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Re.sub</a:t>
            </a:r>
            <a:endParaRPr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Char char="➔"/>
            </a:pPr>
            <a:r>
              <a:rPr lang="en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Re.match</a:t>
            </a:r>
            <a:endParaRPr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D745"/>
              </a:buClr>
              <a:buSzPts val="2000"/>
              <a:buFont typeface="Montserrat"/>
              <a:buChar char="➔"/>
            </a:pPr>
            <a:r>
              <a:rPr lang="en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Re.findall</a:t>
            </a:r>
            <a:endParaRPr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ontserrat"/>
              <a:buChar char="➔"/>
            </a:pPr>
            <a:r>
              <a:rPr lang="en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Re.search</a:t>
            </a:r>
            <a:endParaRPr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4" name="Google Shape;104;p19"/>
          <p:cNvSpPr/>
          <p:nvPr/>
        </p:nvSpPr>
        <p:spPr>
          <a:xfrm>
            <a:off x="679100" y="1438825"/>
            <a:ext cx="2082000" cy="5727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FFD74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800">
              <a:solidFill>
                <a:srgbClr val="000000"/>
              </a:solidFill>
            </a:endParaRPr>
          </a:p>
        </p:txBody>
      </p:sp>
      <p:pic>
        <p:nvPicPr>
          <p:cNvPr id="105" name="Google Shape;10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86775" y="1589824"/>
            <a:ext cx="3167816" cy="2960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>
            <p:ph type="title"/>
          </p:nvPr>
        </p:nvSpPr>
        <p:spPr>
          <a:xfrm>
            <a:off x="137400" y="2804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Пример разработанной функции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1" name="Google Shape;111;p20"/>
          <p:cNvPicPr preferRelativeResize="0"/>
          <p:nvPr/>
        </p:nvPicPr>
        <p:blipFill rotWithShape="1">
          <a:blip r:embed="rId3">
            <a:alphaModFix/>
          </a:blip>
          <a:srcRect b="0" l="1275" r="4260" t="28078"/>
          <a:stretch/>
        </p:blipFill>
        <p:spPr>
          <a:xfrm>
            <a:off x="164550" y="3078975"/>
            <a:ext cx="8869100" cy="1274075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0"/>
          <p:cNvSpPr txBox="1"/>
          <p:nvPr>
            <p:ph idx="1" type="body"/>
          </p:nvPr>
        </p:nvSpPr>
        <p:spPr>
          <a:xfrm>
            <a:off x="250496" y="1221150"/>
            <a:ext cx="2975700" cy="71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ОГРН эмитента</a:t>
            </a:r>
            <a:endParaRPr sz="2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3" name="Google Shape;113;p20"/>
          <p:cNvSpPr/>
          <p:nvPr/>
        </p:nvSpPr>
        <p:spPr>
          <a:xfrm>
            <a:off x="164550" y="1221150"/>
            <a:ext cx="2578200" cy="5733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FFD74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700">
              <a:solidFill>
                <a:srgbClr val="000000"/>
              </a:solidFill>
            </a:endParaRPr>
          </a:p>
        </p:txBody>
      </p:sp>
      <p:sp>
        <p:nvSpPr>
          <p:cNvPr id="114" name="Google Shape;114;p20"/>
          <p:cNvSpPr/>
          <p:nvPr/>
        </p:nvSpPr>
        <p:spPr>
          <a:xfrm>
            <a:off x="164550" y="3079106"/>
            <a:ext cx="8869200" cy="1273800"/>
          </a:xfrm>
          <a:prstGeom prst="rect">
            <a:avLst/>
          </a:prstGeom>
          <a:noFill/>
          <a:ln cap="flat" cmpd="sng" w="28575">
            <a:solidFill>
              <a:srgbClr val="FFD74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400" spcFirstLastPara="1" rIns="91425" wrap="square" tIns="10058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800">
              <a:solidFill>
                <a:srgbClr val="000000"/>
              </a:solidFill>
            </a:endParaRPr>
          </a:p>
        </p:txBody>
      </p:sp>
      <p:sp>
        <p:nvSpPr>
          <p:cNvPr id="115" name="Google Shape;115;p20"/>
          <p:cNvSpPr/>
          <p:nvPr/>
        </p:nvSpPr>
        <p:spPr>
          <a:xfrm>
            <a:off x="137400" y="2299550"/>
            <a:ext cx="8869200" cy="378900"/>
          </a:xfrm>
          <a:prstGeom prst="rect">
            <a:avLst/>
          </a:prstGeom>
          <a:noFill/>
          <a:ln cap="flat" cmpd="sng" w="28575">
            <a:solidFill>
              <a:srgbClr val="FFD74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400" spcFirstLastPara="1" rIns="91425" wrap="square" tIns="10058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800">
              <a:solidFill>
                <a:srgbClr val="000000"/>
              </a:solidFill>
            </a:endParaRPr>
          </a:p>
        </p:txBody>
      </p:sp>
      <p:pic>
        <p:nvPicPr>
          <p:cNvPr id="116" name="Google Shape;116;p20"/>
          <p:cNvPicPr preferRelativeResize="0"/>
          <p:nvPr/>
        </p:nvPicPr>
        <p:blipFill rotWithShape="1">
          <a:blip r:embed="rId3">
            <a:alphaModFix/>
          </a:blip>
          <a:srcRect b="80424" l="0" r="3698" t="0"/>
          <a:stretch/>
        </p:blipFill>
        <p:spPr>
          <a:xfrm>
            <a:off x="164550" y="2324250"/>
            <a:ext cx="8814899" cy="32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 txBox="1"/>
          <p:nvPr>
            <p:ph type="title"/>
          </p:nvPr>
        </p:nvSpPr>
        <p:spPr>
          <a:xfrm>
            <a:off x="311700" y="1667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Полученная таблица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22" name="Google Shape;122;p21"/>
          <p:cNvPicPr preferRelativeResize="0"/>
          <p:nvPr/>
        </p:nvPicPr>
        <p:blipFill rotWithShape="1">
          <a:blip r:embed="rId3">
            <a:alphaModFix/>
          </a:blip>
          <a:srcRect b="0" l="1787" r="0" t="0"/>
          <a:stretch/>
        </p:blipFill>
        <p:spPr>
          <a:xfrm>
            <a:off x="423050" y="912925"/>
            <a:ext cx="8071526" cy="3839003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1"/>
          <p:cNvSpPr/>
          <p:nvPr/>
        </p:nvSpPr>
        <p:spPr>
          <a:xfrm>
            <a:off x="423076" y="929047"/>
            <a:ext cx="8071500" cy="3839100"/>
          </a:xfrm>
          <a:prstGeom prst="rect">
            <a:avLst/>
          </a:prstGeom>
          <a:noFill/>
          <a:ln cap="flat" cmpd="sng" w="28575">
            <a:solidFill>
              <a:srgbClr val="FFD74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400" spcFirstLastPara="1" rIns="91425" wrap="square" tIns="10058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800">
              <a:solidFill>
                <a:srgbClr val="000000"/>
              </a:solidFill>
            </a:endParaRPr>
          </a:p>
        </p:txBody>
      </p:sp>
      <p:sp>
        <p:nvSpPr>
          <p:cNvPr id="124" name="Google Shape;124;p21"/>
          <p:cNvSpPr/>
          <p:nvPr/>
        </p:nvSpPr>
        <p:spPr>
          <a:xfrm>
            <a:off x="356250" y="857250"/>
            <a:ext cx="8216100" cy="3974700"/>
          </a:xfrm>
          <a:prstGeom prst="rect">
            <a:avLst/>
          </a:prstGeom>
          <a:noFill/>
          <a:ln cap="flat" cmpd="sng" w="28575">
            <a:solidFill>
              <a:srgbClr val="FFD74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400" spcFirstLastPara="1" rIns="91425" wrap="square" tIns="10058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